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9AA0A6"/>
          </p15:clr>
        </p15:guide>
        <p15:guide id="2" pos="1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257"/>
        <p:guide pos="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ff6630a3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2ff6630a3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f2722a4c6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f2722a4c6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d3b4a299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d3b4a299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f2722a4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f2722a4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ff6630a3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ff6630a3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0" y="2625823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sz="32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Char char="●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Char char="○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"/>
              <a:buChar char="■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●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○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■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●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○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■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292808" y="14907"/>
            <a:ext cx="82332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ru-RU" dirty="0"/>
              <a:t>ТРИПЛАН</a:t>
            </a:r>
            <a:br>
              <a:rPr lang="ru-RU" sz="3600" dirty="0"/>
            </a:br>
            <a:br>
              <a:rPr lang="ru-RU" sz="2800" dirty="0"/>
            </a:br>
            <a:r>
              <a:rPr lang="ru-RU" sz="2800" dirty="0"/>
              <a:t>СИСТЕМА УПРАВЛІННЯ ПІДПРИЄМСТВОМ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0" y="-9185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0" y="-9185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21"/>
          <p:cNvPicPr preferRelativeResize="0"/>
          <p:nvPr/>
        </p:nvPicPr>
        <p:blipFill rotWithShape="1">
          <a:blip r:embed="rId3">
            <a:alphaModFix/>
          </a:blip>
          <a:srcRect t="7578"/>
          <a:stretch/>
        </p:blipFill>
        <p:spPr>
          <a:xfrm>
            <a:off x="5434550" y="0"/>
            <a:ext cx="37094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 txBox="1">
            <a:spLocks noGrp="1"/>
          </p:cNvSpPr>
          <p:nvPr>
            <p:ph type="title" idx="4294967295"/>
          </p:nvPr>
        </p:nvSpPr>
        <p:spPr>
          <a:xfrm>
            <a:off x="292800" y="360934"/>
            <a:ext cx="5028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2900" dirty="0" err="1">
                <a:solidFill>
                  <a:schemeClr val="lt1"/>
                </a:solidFill>
              </a:rPr>
              <a:t>Ціль</a:t>
            </a:r>
            <a:r>
              <a:rPr lang="ru-RU" sz="2900" dirty="0">
                <a:solidFill>
                  <a:schemeClr val="lt1"/>
                </a:solidFill>
              </a:rPr>
              <a:t> </a:t>
            </a:r>
            <a:r>
              <a:rPr lang="ru-RU" sz="2900" dirty="0" err="1">
                <a:solidFill>
                  <a:schemeClr val="lt1"/>
                </a:solidFill>
              </a:rPr>
              <a:t>системи</a:t>
            </a:r>
            <a:r>
              <a:rPr lang="ru-RU" sz="2900" dirty="0">
                <a:solidFill>
                  <a:schemeClr val="lt1"/>
                </a:solidFill>
              </a:rPr>
              <a:t> ТРИПЛАН</a:t>
            </a:r>
            <a:endParaRPr sz="2900" dirty="0">
              <a:solidFill>
                <a:schemeClr val="lt1"/>
              </a:solidFill>
            </a:endParaRPr>
          </a:p>
        </p:txBody>
      </p:sp>
      <p:sp>
        <p:nvSpPr>
          <p:cNvPr id="310" name="Google Shape;310;p21"/>
          <p:cNvSpPr txBox="1">
            <a:spLocks noGrp="1"/>
          </p:cNvSpPr>
          <p:nvPr>
            <p:ph type="body" idx="4294967295"/>
          </p:nvPr>
        </p:nvSpPr>
        <p:spPr>
          <a:xfrm>
            <a:off x="304650" y="1074140"/>
            <a:ext cx="4899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700" dirty="0" err="1">
                <a:solidFill>
                  <a:srgbClr val="FFFFFF"/>
                </a:solidFill>
              </a:rPr>
              <a:t>Забезпечити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конкурентоспроможність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бізнесу</a:t>
            </a:r>
            <a:r>
              <a:rPr lang="ru-RU" sz="1700" dirty="0">
                <a:solidFill>
                  <a:srgbClr val="FFFFFF"/>
                </a:solidFill>
              </a:rPr>
              <a:t> та </a:t>
            </a:r>
            <a:r>
              <a:rPr lang="ru-RU" sz="1700" dirty="0" err="1">
                <a:solidFill>
                  <a:srgbClr val="FFFFFF"/>
                </a:solidFill>
              </a:rPr>
              <a:t>підвищення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його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ефективності</a:t>
            </a:r>
            <a:endParaRPr sz="17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p21"/>
          <p:cNvSpPr txBox="1">
            <a:spLocks noGrp="1"/>
          </p:cNvSpPr>
          <p:nvPr>
            <p:ph type="body" idx="4294967295"/>
          </p:nvPr>
        </p:nvSpPr>
        <p:spPr>
          <a:xfrm>
            <a:off x="334862" y="2967200"/>
            <a:ext cx="4111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700" dirty="0" err="1">
                <a:solidFill>
                  <a:srgbClr val="FFFFFF"/>
                </a:solidFill>
              </a:rPr>
              <a:t>Адаптувати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гнучкий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програмний</a:t>
            </a:r>
            <a:r>
              <a:rPr lang="ru-RU" sz="1700" dirty="0">
                <a:solidFill>
                  <a:srgbClr val="FFFFFF"/>
                </a:solidFill>
              </a:rPr>
              <a:t> продукт за умов </a:t>
            </a:r>
            <a:r>
              <a:rPr lang="ru-RU" sz="1700" dirty="0" err="1">
                <a:solidFill>
                  <a:srgbClr val="FFFFFF"/>
                </a:solidFill>
              </a:rPr>
              <a:t>окремого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унікального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клієнта</a:t>
            </a:r>
            <a:endParaRPr sz="17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4294967295"/>
          </p:nvPr>
        </p:nvSpPr>
        <p:spPr>
          <a:xfrm>
            <a:off x="304650" y="1856640"/>
            <a:ext cx="4899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700" dirty="0" err="1">
                <a:solidFill>
                  <a:srgbClr val="FFFFFF"/>
                </a:solidFill>
              </a:rPr>
              <a:t>Зробити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бізнес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керованим</a:t>
            </a:r>
            <a:r>
              <a:rPr lang="ru-RU" sz="1700" dirty="0">
                <a:solidFill>
                  <a:srgbClr val="FFFFFF"/>
                </a:solidFill>
              </a:rPr>
              <a:t>, </a:t>
            </a:r>
            <a:r>
              <a:rPr lang="ru-RU" sz="1700" dirty="0" err="1">
                <a:solidFill>
                  <a:srgbClr val="FFFFFF"/>
                </a:solidFill>
              </a:rPr>
              <a:t>скорочуючи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втрати</a:t>
            </a:r>
            <a:r>
              <a:rPr lang="ru-RU" sz="1700" dirty="0">
                <a:solidFill>
                  <a:srgbClr val="FFFFFF"/>
                </a:solidFill>
              </a:rPr>
              <a:t>, </a:t>
            </a:r>
            <a:r>
              <a:rPr lang="ru-RU" sz="1700" dirty="0" err="1">
                <a:solidFill>
                  <a:srgbClr val="FFFFFF"/>
                </a:solidFill>
              </a:rPr>
              <a:t>покращуючи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якість</a:t>
            </a:r>
            <a:r>
              <a:rPr lang="ru-RU" sz="1700" dirty="0">
                <a:solidFill>
                  <a:srgbClr val="FFFFFF"/>
                </a:solidFill>
              </a:rPr>
              <a:t> та </a:t>
            </a:r>
            <a:r>
              <a:rPr lang="ru-RU" sz="1700" dirty="0" err="1">
                <a:solidFill>
                  <a:srgbClr val="FFFFFF"/>
                </a:solidFill>
              </a:rPr>
              <a:t>ключові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показники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діяльності</a:t>
            </a:r>
            <a:endParaRPr sz="17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4294967295"/>
          </p:nvPr>
        </p:nvSpPr>
        <p:spPr>
          <a:xfrm>
            <a:off x="316029" y="4211525"/>
            <a:ext cx="47673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700" dirty="0" err="1">
                <a:solidFill>
                  <a:srgbClr val="FFFFFF"/>
                </a:solidFill>
              </a:rPr>
              <a:t>Удосконалюватися</a:t>
            </a:r>
            <a:r>
              <a:rPr lang="ru-RU" sz="1700" dirty="0">
                <a:solidFill>
                  <a:srgbClr val="FFFFFF"/>
                </a:solidFill>
              </a:rPr>
              <a:t> та </a:t>
            </a:r>
            <a:r>
              <a:rPr lang="ru-RU" sz="1700" dirty="0" err="1">
                <a:solidFill>
                  <a:srgbClr val="FFFFFF"/>
                </a:solidFill>
              </a:rPr>
              <a:t>розвиватися</a:t>
            </a:r>
            <a:r>
              <a:rPr lang="ru-RU" sz="1700" dirty="0">
                <a:solidFill>
                  <a:srgbClr val="FFFFFF"/>
                </a:solidFill>
              </a:rPr>
              <a:t> </a:t>
            </a:r>
            <a:r>
              <a:rPr lang="ru-RU" sz="1700" dirty="0" err="1">
                <a:solidFill>
                  <a:srgbClr val="FFFFFF"/>
                </a:solidFill>
              </a:rPr>
              <a:t>прогнозуючи</a:t>
            </a:r>
            <a:r>
              <a:rPr lang="ru-RU" sz="1700" dirty="0">
                <a:solidFill>
                  <a:srgbClr val="FFFFFF"/>
                </a:solidFill>
              </a:rPr>
              <a:t> потреби </a:t>
            </a:r>
            <a:r>
              <a:rPr lang="ru-RU" sz="1700" dirty="0" err="1">
                <a:solidFill>
                  <a:srgbClr val="FFFFFF"/>
                </a:solidFill>
              </a:rPr>
              <a:t>бізнес</a:t>
            </a:r>
            <a:r>
              <a:rPr lang="ru-RU" sz="1700" dirty="0">
                <a:solidFill>
                  <a:srgbClr val="FFFFFF"/>
                </a:solidFill>
              </a:rPr>
              <a:t>-структур</a:t>
            </a:r>
            <a:endParaRPr sz="17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/>
          <p:nvPr/>
        </p:nvSpPr>
        <p:spPr>
          <a:xfrm>
            <a:off x="-2731" y="0"/>
            <a:ext cx="9144000" cy="5143500"/>
          </a:xfrm>
          <a:prstGeom prst="rect">
            <a:avLst/>
          </a:prstGeom>
          <a:solidFill>
            <a:srgbClr val="FFFFFF">
              <a:alpha val="76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292800" y="27031"/>
            <a:ext cx="8210700" cy="68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Нам доверили автоматизацию бизнеса</a:t>
            </a:r>
            <a:endParaRPr sz="2900"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270925" y="1186199"/>
            <a:ext cx="5441172" cy="760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err="1"/>
              <a:t>Кабельна</a:t>
            </a:r>
            <a:r>
              <a:rPr lang="ru-RU" sz="2000" b="1" dirty="0"/>
              <a:t> </a:t>
            </a:r>
            <a:r>
              <a:rPr lang="ru-RU" sz="2000" b="1" dirty="0" err="1"/>
              <a:t>промисловість</a:t>
            </a:r>
            <a:endParaRPr lang="en-US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700" dirty="0"/>
              <a:t>ПАТ "</a:t>
            </a:r>
            <a:r>
              <a:rPr lang="ru-RU" sz="1700" dirty="0" err="1"/>
              <a:t>Одеський</a:t>
            </a:r>
            <a:r>
              <a:rPr lang="ru-RU" sz="1700" dirty="0"/>
              <a:t> </a:t>
            </a:r>
            <a:r>
              <a:rPr lang="ru-RU" sz="1700" dirty="0" err="1"/>
              <a:t>кабельний</a:t>
            </a:r>
            <a:r>
              <a:rPr lang="ru-RU" sz="1700" dirty="0"/>
              <a:t> завод </a:t>
            </a:r>
            <a:r>
              <a:rPr lang="ru-RU" sz="1700" dirty="0" err="1"/>
              <a:t>Одескабель</a:t>
            </a:r>
            <a:r>
              <a:rPr lang="ru-RU" sz="1700" dirty="0"/>
              <a:t>"</a:t>
            </a:r>
            <a:endParaRPr sz="1700" dirty="0"/>
          </a:p>
        </p:txBody>
      </p:sp>
      <p:sp>
        <p:nvSpPr>
          <p:cNvPr id="322" name="Google Shape;322;p22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23" name="Google Shape;3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25" y="1147799"/>
            <a:ext cx="1891214" cy="4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 txBox="1">
            <a:spLocks noGrp="1"/>
          </p:cNvSpPr>
          <p:nvPr>
            <p:ph type="body" idx="1"/>
          </p:nvPr>
        </p:nvSpPr>
        <p:spPr>
          <a:xfrm>
            <a:off x="212799" y="2114324"/>
            <a:ext cx="5034301" cy="12084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err="1"/>
              <a:t>Прісноводне</a:t>
            </a:r>
            <a:r>
              <a:rPr lang="ru-RU" sz="2000" b="1" dirty="0"/>
              <a:t> </a:t>
            </a:r>
            <a:r>
              <a:rPr lang="ru-RU" sz="2000" b="1" dirty="0" err="1"/>
              <a:t>рибництво</a:t>
            </a:r>
            <a:endParaRPr lang="ru-RU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dirty="0"/>
              <a:t>ТОВ “</a:t>
            </a:r>
            <a:r>
              <a:rPr lang="ru-RU" sz="1600" dirty="0" err="1"/>
              <a:t>Одеський</a:t>
            </a:r>
            <a:r>
              <a:rPr lang="ru-RU" sz="1600" dirty="0"/>
              <a:t> </a:t>
            </a:r>
            <a:r>
              <a:rPr lang="ru-RU" sz="1600" dirty="0" err="1"/>
              <a:t>осетроводницький</a:t>
            </a:r>
            <a:r>
              <a:rPr lang="ru-RU" sz="1600" dirty="0"/>
              <a:t> комплекс</a:t>
            </a:r>
            <a:r>
              <a:rPr lang="ru-RU" sz="2000" dirty="0"/>
              <a:t>”</a:t>
            </a:r>
            <a:endParaRPr sz="1700" dirty="0"/>
          </a:p>
        </p:txBody>
      </p:sp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292800" y="3181350"/>
            <a:ext cx="3683880" cy="75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err="1"/>
              <a:t>Сільське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господарство</a:t>
            </a:r>
            <a:endParaRPr lang="ru-RU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700" dirty="0" err="1"/>
              <a:t>Агрофірма</a:t>
            </a:r>
            <a:r>
              <a:rPr lang="ru-RU" sz="1700" dirty="0"/>
              <a:t> "</a:t>
            </a:r>
            <a:r>
              <a:rPr lang="ru-RU" sz="1700" dirty="0" err="1"/>
              <a:t>Евріка</a:t>
            </a:r>
            <a:r>
              <a:rPr lang="ru-RU" sz="1700" dirty="0"/>
              <a:t>"</a:t>
            </a:r>
            <a:endParaRPr sz="1700" dirty="0"/>
          </a:p>
        </p:txBody>
      </p:sp>
      <p:pic>
        <p:nvPicPr>
          <p:cNvPr id="326" name="Google Shape;3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798" y="1937442"/>
            <a:ext cx="1059450" cy="82470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292800" y="4215834"/>
            <a:ext cx="21873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err="1"/>
              <a:t>Страхування</a:t>
            </a:r>
            <a:endParaRPr lang="en-US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/>
              <a:t>СК “Остра”</a:t>
            </a:r>
            <a:endParaRPr sz="1700" dirty="0"/>
          </a:p>
        </p:txBody>
      </p:sp>
      <p:pic>
        <p:nvPicPr>
          <p:cNvPr id="328" name="Google Shape;3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930" y="3141528"/>
            <a:ext cx="786800" cy="78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2097" y="1090299"/>
            <a:ext cx="2865200" cy="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1475" y="3174300"/>
            <a:ext cx="3198325" cy="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7100" y="4120900"/>
            <a:ext cx="3314704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0586" y="2020826"/>
            <a:ext cx="2863891" cy="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 rotWithShape="1">
          <a:blip r:embed="rId10">
            <a:alphaModFix/>
          </a:blip>
          <a:srcRect l="41335" b="10458"/>
          <a:stretch/>
        </p:blipFill>
        <p:spPr>
          <a:xfrm>
            <a:off x="3976680" y="4142478"/>
            <a:ext cx="2187299" cy="540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/>
          <p:nvPr/>
        </p:nvSpPr>
        <p:spPr>
          <a:xfrm>
            <a:off x="0" y="-9185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 txBox="1">
            <a:spLocks noGrp="1"/>
          </p:cNvSpPr>
          <p:nvPr>
            <p:ph type="ctrTitle" idx="4294967295"/>
          </p:nvPr>
        </p:nvSpPr>
        <p:spPr>
          <a:xfrm>
            <a:off x="286050" y="-69978"/>
            <a:ext cx="4671600" cy="19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</a:pPr>
            <a:r>
              <a:rPr lang="ru-RU" sz="5300" dirty="0">
                <a:solidFill>
                  <a:schemeClr val="lt1"/>
                </a:solidFill>
              </a:rPr>
              <a:t>ДЯКУЮ ЗА УВАГУ!</a:t>
            </a:r>
            <a:endParaRPr sz="5300" b="0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0" name="Google Shape;340;p23"/>
          <p:cNvSpPr txBox="1">
            <a:spLocks noGrp="1"/>
          </p:cNvSpPr>
          <p:nvPr>
            <p:ph type="subTitle" idx="4294967295"/>
          </p:nvPr>
        </p:nvSpPr>
        <p:spPr>
          <a:xfrm>
            <a:off x="286050" y="2977791"/>
            <a:ext cx="4671600" cy="17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dirty="0">
                <a:solidFill>
                  <a:schemeClr val="lt1"/>
                </a:solidFill>
              </a:rPr>
              <a:t>Ми на </a:t>
            </a:r>
            <a:r>
              <a:rPr lang="ru-RU" sz="2700" dirty="0" err="1">
                <a:solidFill>
                  <a:schemeClr val="lt1"/>
                </a:solidFill>
              </a:rPr>
              <a:t>зв'язку</a:t>
            </a:r>
            <a:r>
              <a:rPr lang="ru-RU" sz="2700" dirty="0">
                <a:solidFill>
                  <a:schemeClr val="lt1"/>
                </a:solidFill>
              </a:rPr>
              <a:t>!</a:t>
            </a:r>
            <a:endParaRPr lang="en-US" sz="27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triplan5488@gmail.com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+380</a:t>
            </a:r>
            <a:r>
              <a:rPr lang="ru-RU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66 52 414 52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7377418" y="3486944"/>
            <a:ext cx="323741" cy="3091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04775" dir="324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23"/>
          <p:cNvGrpSpPr/>
          <p:nvPr/>
        </p:nvGrpSpPr>
        <p:grpSpPr>
          <a:xfrm>
            <a:off x="6975558" y="1751133"/>
            <a:ext cx="1387013" cy="1387384"/>
            <a:chOff x="6654650" y="3665275"/>
            <a:chExt cx="409100" cy="409125"/>
          </a:xfrm>
        </p:grpSpPr>
        <p:sp>
          <p:nvSpPr>
            <p:cNvPr id="343" name="Google Shape;343;p2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23"/>
          <p:cNvGrpSpPr/>
          <p:nvPr/>
        </p:nvGrpSpPr>
        <p:grpSpPr>
          <a:xfrm rot="1056976">
            <a:off x="5638910" y="2841838"/>
            <a:ext cx="916363" cy="916472"/>
            <a:chOff x="570875" y="4322250"/>
            <a:chExt cx="443300" cy="443325"/>
          </a:xfrm>
        </p:grpSpPr>
        <p:sp>
          <p:nvSpPr>
            <p:cNvPr id="346" name="Google Shape;346;p2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04775" dir="324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23"/>
          <p:cNvSpPr/>
          <p:nvPr/>
        </p:nvSpPr>
        <p:spPr>
          <a:xfrm rot="2466773">
            <a:off x="5741699" y="2019882"/>
            <a:ext cx="449798" cy="42948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04775" dir="324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3"/>
          <p:cNvSpPr/>
          <p:nvPr/>
        </p:nvSpPr>
        <p:spPr>
          <a:xfrm rot="-1609367">
            <a:off x="6399536" y="2290128"/>
            <a:ext cx="323700" cy="3090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04775" dir="324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3"/>
          <p:cNvSpPr/>
          <p:nvPr/>
        </p:nvSpPr>
        <p:spPr>
          <a:xfrm rot="2926420">
            <a:off x="8362263" y="2534988"/>
            <a:ext cx="242429" cy="231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04775" dir="324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/>
          <p:nvPr/>
        </p:nvSpPr>
        <p:spPr>
          <a:xfrm rot="-1609361">
            <a:off x="7353476" y="984336"/>
            <a:ext cx="218402" cy="20853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04775" dir="324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138906" y="2865675"/>
            <a:ext cx="5427000" cy="1960200"/>
          </a:xfrm>
          <a:prstGeom prst="roundRect">
            <a:avLst>
              <a:gd name="adj" fmla="val 16667"/>
            </a:avLst>
          </a:prstGeom>
          <a:solidFill>
            <a:srgbClr val="000000">
              <a:alpha val="578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DD3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294967295"/>
          </p:nvPr>
        </p:nvSpPr>
        <p:spPr>
          <a:xfrm>
            <a:off x="323256" y="3010124"/>
            <a:ext cx="50583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ефективного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підприємством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необхідна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система, яка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сприятиме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зростанню</a:t>
            </a:r>
            <a:r>
              <a:rPr lang="ru-RU" sz="24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бізнесу</a:t>
            </a:r>
            <a:endParaRPr sz="24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743025" y="1045675"/>
            <a:ext cx="17991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Керування</a:t>
            </a: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виробництвом</a:t>
            </a:r>
            <a:endParaRPr lang="ru-RU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745725" y="2640350"/>
            <a:ext cx="17991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endParaRPr lang="ru-RU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ремонтами та ТО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обладнання</a:t>
            </a: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4294967295"/>
          </p:nvPr>
        </p:nvSpPr>
        <p:spPr>
          <a:xfrm>
            <a:off x="295125" y="333000"/>
            <a:ext cx="86196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2900" dirty="0" err="1"/>
              <a:t>Завдання</a:t>
            </a:r>
            <a:r>
              <a:rPr lang="ru-RU" sz="2900" dirty="0"/>
              <a:t> </a:t>
            </a:r>
            <a:r>
              <a:rPr lang="ru-RU" sz="2900" dirty="0" err="1"/>
              <a:t>системи</a:t>
            </a:r>
            <a:r>
              <a:rPr lang="ru-RU" sz="2900" dirty="0"/>
              <a:t> ТРИПЛАН</a:t>
            </a:r>
            <a:endParaRPr sz="2900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019117" y="1049531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endParaRPr lang="ru-RU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фінансами</a:t>
            </a:r>
            <a:endParaRPr sz="800" b="1" i="0" u="none" strike="noStrike" cap="none" dirty="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019117" y="2640338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складом</a:t>
            </a: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489156" y="1045675"/>
            <a:ext cx="17991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Управлінський</a:t>
            </a: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бухгалтерський</a:t>
            </a: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та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податковий</a:t>
            </a: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облік</a:t>
            </a: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489281" y="2640350"/>
            <a:ext cx="17991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Логістика</a:t>
            </a: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289050" y="1045675"/>
            <a:ext cx="16257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endParaRPr lang="ru-RU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персоналом</a:t>
            </a:r>
            <a:endParaRPr sz="9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95197" y="1045669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endParaRPr lang="ru-RU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продажами</a:t>
            </a:r>
            <a:endParaRPr sz="800" b="1" i="0" u="none" strike="noStrike" cap="none" dirty="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985420" y="1101775"/>
            <a:ext cx="227379" cy="226049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167548" y="2712226"/>
            <a:ext cx="278206" cy="278149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8558100" y="1101775"/>
            <a:ext cx="227362" cy="23966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1578607" y="1101697"/>
            <a:ext cx="328733" cy="241026"/>
            <a:chOff x="4610450" y="3703750"/>
            <a:chExt cx="453050" cy="332175"/>
          </a:xfrm>
        </p:grpSpPr>
        <p:sp>
          <p:nvSpPr>
            <p:cNvPr id="83" name="Google Shape;83;p1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5A6E0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5A6E0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3329875" y="2716469"/>
            <a:ext cx="328741" cy="298786"/>
            <a:chOff x="4562200" y="4968250"/>
            <a:chExt cx="549550" cy="499475"/>
          </a:xfrm>
        </p:grpSpPr>
        <p:sp>
          <p:nvSpPr>
            <p:cNvPr id="86" name="Google Shape;86;p14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6801219" y="2717733"/>
            <a:ext cx="397814" cy="381548"/>
            <a:chOff x="5241175" y="4959100"/>
            <a:chExt cx="539775" cy="517775"/>
          </a:xfrm>
        </p:grpSpPr>
        <p:sp>
          <p:nvSpPr>
            <p:cNvPr id="92" name="Google Shape;92;p1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3308052" y="1101632"/>
            <a:ext cx="397834" cy="257413"/>
            <a:chOff x="1241275" y="3718400"/>
            <a:chExt cx="450650" cy="302875"/>
          </a:xfrm>
        </p:grpSpPr>
        <p:sp>
          <p:nvSpPr>
            <p:cNvPr id="99" name="Google Shape;99;p14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5074020" y="1101807"/>
            <a:ext cx="328733" cy="226045"/>
            <a:chOff x="3936375" y="3703750"/>
            <a:chExt cx="453050" cy="332175"/>
          </a:xfrm>
        </p:grpSpPr>
        <p:sp>
          <p:nvSpPr>
            <p:cNvPr id="104" name="Google Shape;104;p14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25A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4"/>
          <p:cNvSpPr txBox="1"/>
          <p:nvPr/>
        </p:nvSpPr>
        <p:spPr>
          <a:xfrm>
            <a:off x="208300" y="4426800"/>
            <a:ext cx="8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підставі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інформації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із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системи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«Триплан»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керівники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всіх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рівнів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отримують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інформацію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для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прийняття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рішень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9175" y="0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294967295"/>
          </p:nvPr>
        </p:nvSpPr>
        <p:spPr>
          <a:xfrm>
            <a:off x="292800" y="2351108"/>
            <a:ext cx="5274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800" dirty="0" err="1">
                <a:solidFill>
                  <a:schemeClr val="lt1"/>
                </a:solidFill>
              </a:rPr>
              <a:t>Своєчасне</a:t>
            </a:r>
            <a:r>
              <a:rPr lang="ru-RU" sz="1800" dirty="0">
                <a:solidFill>
                  <a:schemeClr val="lt1"/>
                </a:solidFill>
              </a:rPr>
              <a:t> </a:t>
            </a:r>
            <a:r>
              <a:rPr lang="ru-RU" sz="1800" dirty="0" err="1">
                <a:solidFill>
                  <a:schemeClr val="lt1"/>
                </a:solidFill>
              </a:rPr>
              <a:t>виконання</a:t>
            </a:r>
            <a:r>
              <a:rPr lang="ru-RU" sz="1800" dirty="0">
                <a:solidFill>
                  <a:schemeClr val="lt1"/>
                </a:solidFill>
              </a:rPr>
              <a:t> </a:t>
            </a:r>
            <a:r>
              <a:rPr lang="ru-RU" sz="1800" dirty="0" err="1">
                <a:solidFill>
                  <a:schemeClr val="lt1"/>
                </a:solidFill>
              </a:rPr>
              <a:t>замовлень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17" name="Google Shape;117;p15"/>
          <p:cNvGrpSpPr/>
          <p:nvPr/>
        </p:nvGrpSpPr>
        <p:grpSpPr>
          <a:xfrm>
            <a:off x="4996577" y="1061082"/>
            <a:ext cx="3566582" cy="3566582"/>
            <a:chOff x="151342" y="0"/>
            <a:chExt cx="3566582" cy="3566582"/>
          </a:xfrm>
        </p:grpSpPr>
        <p:sp>
          <p:nvSpPr>
            <p:cNvPr id="118" name="Google Shape;118;p15"/>
            <p:cNvSpPr/>
            <p:nvPr/>
          </p:nvSpPr>
          <p:spPr>
            <a:xfrm>
              <a:off x="1042987" y="0"/>
              <a:ext cx="1783291" cy="1783291"/>
            </a:xfrm>
            <a:prstGeom prst="triangle">
              <a:avLst>
                <a:gd name="adj" fmla="val 50000"/>
              </a:avLst>
            </a:prstGeom>
            <a:solidFill>
              <a:srgbClr val="4383E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9000" endPos="19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1488797" y="763071"/>
              <a:ext cx="891600" cy="8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Прибуток</a:t>
              </a:r>
              <a:endParaRPr sz="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51342" y="1783291"/>
              <a:ext cx="1783291" cy="1783291"/>
            </a:xfrm>
            <a:prstGeom prst="triangle">
              <a:avLst>
                <a:gd name="adj" fmla="val 50000"/>
              </a:avLst>
            </a:prstGeom>
            <a:solidFill>
              <a:srgbClr val="4383E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9000" endPos="19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597190" y="2535894"/>
              <a:ext cx="891600" cy="10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Ефектив</a:t>
              </a:r>
              <a:r>
                <a:rPr lang="en-US" sz="1100" b="0" i="0" u="none" strike="noStrike" cap="none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-</a:t>
              </a: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ність</a:t>
              </a:r>
              <a:endParaRPr sz="11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 rot="10800000">
              <a:off x="1043078" y="1783382"/>
              <a:ext cx="1783200" cy="1783200"/>
            </a:xfrm>
            <a:prstGeom prst="triangle">
              <a:avLst>
                <a:gd name="adj" fmla="val 50000"/>
              </a:avLst>
            </a:prstGeom>
            <a:solidFill>
              <a:srgbClr val="4383E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9000" endPos="19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1488833" y="1965441"/>
              <a:ext cx="891600" cy="8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Точні</a:t>
              </a:r>
              <a:r>
                <a:rPr lang="ru-RU" sz="1100" b="0" i="0" u="none" strike="noStrike" cap="none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дані</a:t>
              </a:r>
              <a:endParaRPr dirty="0"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934633" y="1783291"/>
              <a:ext cx="1783291" cy="1783291"/>
            </a:xfrm>
            <a:prstGeom prst="triangle">
              <a:avLst>
                <a:gd name="adj" fmla="val 50000"/>
              </a:avLst>
            </a:prstGeom>
            <a:solidFill>
              <a:srgbClr val="4383E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9000" endPos="19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2380478" y="2535894"/>
              <a:ext cx="891600" cy="10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Швидкість</a:t>
              </a:r>
              <a:endParaRPr sz="13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6" name="Google Shape;126;p15"/>
          <p:cNvSpPr txBox="1"/>
          <p:nvPr/>
        </p:nvSpPr>
        <p:spPr>
          <a:xfrm>
            <a:off x="292800" y="3809888"/>
            <a:ext cx="42996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None/>
            </a:pP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Дані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обробляються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швидко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формуючи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зведені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звіти</a:t>
            </a:r>
            <a:endParaRPr dirty="0"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4294967295"/>
          </p:nvPr>
        </p:nvSpPr>
        <p:spPr>
          <a:xfrm>
            <a:off x="300247" y="368413"/>
            <a:ext cx="53799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900" dirty="0" err="1">
                <a:solidFill>
                  <a:schemeClr val="lt1"/>
                </a:solidFill>
              </a:rPr>
              <a:t>Основні</a:t>
            </a:r>
            <a:r>
              <a:rPr lang="ru-RU" sz="2900" dirty="0">
                <a:solidFill>
                  <a:schemeClr val="lt1"/>
                </a:solidFill>
              </a:rPr>
              <a:t> засади </a:t>
            </a:r>
            <a:r>
              <a:rPr lang="ru-RU" sz="2900" dirty="0" err="1">
                <a:solidFill>
                  <a:schemeClr val="lt1"/>
                </a:solidFill>
              </a:rPr>
              <a:t>роботи</a:t>
            </a:r>
            <a:r>
              <a:rPr lang="ru-RU" sz="2900" dirty="0">
                <a:solidFill>
                  <a:schemeClr val="lt1"/>
                </a:solidFill>
              </a:rPr>
              <a:t> ТРІПЛАН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4294967295"/>
          </p:nvPr>
        </p:nvSpPr>
        <p:spPr>
          <a:xfrm>
            <a:off x="292800" y="1756486"/>
            <a:ext cx="527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800" dirty="0" err="1">
                <a:solidFill>
                  <a:schemeClr val="lt1"/>
                </a:solidFill>
              </a:rPr>
              <a:t>Планування</a:t>
            </a:r>
            <a:r>
              <a:rPr lang="ru-RU" sz="1800" dirty="0">
                <a:solidFill>
                  <a:schemeClr val="lt1"/>
                </a:solidFill>
              </a:rPr>
              <a:t> та </a:t>
            </a:r>
            <a:r>
              <a:rPr lang="ru-RU" sz="1800" dirty="0" err="1">
                <a:solidFill>
                  <a:schemeClr val="lt1"/>
                </a:solidFill>
              </a:rPr>
              <a:t>точний</a:t>
            </a:r>
            <a:r>
              <a:rPr lang="ru-RU" sz="1800" dirty="0">
                <a:solidFill>
                  <a:schemeClr val="lt1"/>
                </a:solidFill>
              </a:rPr>
              <a:t> </a:t>
            </a:r>
            <a:r>
              <a:rPr lang="ru-RU" sz="1800" dirty="0" err="1">
                <a:solidFill>
                  <a:schemeClr val="lt1"/>
                </a:solidFill>
              </a:rPr>
              <a:t>облік</a:t>
            </a:r>
            <a:r>
              <a:rPr lang="ru-RU" sz="1800" dirty="0">
                <a:solidFill>
                  <a:schemeClr val="lt1"/>
                </a:solidFill>
              </a:rPr>
              <a:t> </a:t>
            </a:r>
            <a:r>
              <a:rPr lang="ru-RU" sz="1800" dirty="0" err="1">
                <a:solidFill>
                  <a:schemeClr val="lt1"/>
                </a:solidFill>
              </a:rPr>
              <a:t>запасів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92800" y="2930181"/>
            <a:ext cx="4758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None/>
            </a:pP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Інформація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надходить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у систему з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усіх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підрозділів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підприємства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-24150" y="0"/>
            <a:ext cx="9187200" cy="5143500"/>
          </a:xfrm>
          <a:prstGeom prst="rect">
            <a:avLst/>
          </a:prstGeom>
          <a:solidFill>
            <a:srgbClr val="FFFFFF">
              <a:alpha val="76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3907950" y="2415000"/>
            <a:ext cx="13281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100">
                <a:solidFill>
                  <a:schemeClr val="dk1"/>
                </a:solidFill>
              </a:rPr>
              <a:t>ТРИПЛАН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6610495" y="3397492"/>
            <a:ext cx="2283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Інтеграція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зі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стороннім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ПЗ</a:t>
            </a:r>
            <a:endParaRPr sz="1050"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546375" y="1043578"/>
            <a:ext cx="2616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Інтеграція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торговим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апаратним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забезпеченням</a:t>
            </a:r>
            <a:endParaRPr sz="1100"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592125" y="2658686"/>
            <a:ext cx="1954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Генерація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звітних</a:t>
            </a:r>
            <a:endParaRPr lang="ru-RU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та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друкованих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форм</a:t>
            </a:r>
            <a:endParaRPr sz="1100"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>
            <a:off x="262317" y="2484581"/>
            <a:ext cx="2125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1" name="Google Shape;141;p16"/>
          <p:cNvSpPr txBox="1"/>
          <p:nvPr/>
        </p:nvSpPr>
        <p:spPr>
          <a:xfrm>
            <a:off x="305096" y="1071838"/>
            <a:ext cx="1911054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Одноразове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введення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інформації</a:t>
            </a:r>
            <a:endParaRPr sz="110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592125" y="1859899"/>
            <a:ext cx="22830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Контроль та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оптимізація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бізнес-процесів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305107" y="2647954"/>
            <a:ext cx="21258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Система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затвердження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документів</a:t>
            </a:r>
            <a:endParaRPr sz="1100"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2798686" y="1082482"/>
            <a:ext cx="3546627" cy="2978536"/>
            <a:chOff x="1674084" y="3214987"/>
            <a:chExt cx="720142" cy="720027"/>
          </a:xfrm>
        </p:grpSpPr>
        <p:sp>
          <p:nvSpPr>
            <p:cNvPr id="145" name="Google Shape;145;p16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  <a:effectLst>
              <a:outerShdw blurRad="142875" dist="76200" dir="4080000" algn="bl" rotWithShape="0">
                <a:srgbClr val="3C78D8">
                  <a:alpha val="31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6"/>
          <p:cNvSpPr txBox="1"/>
          <p:nvPr/>
        </p:nvSpPr>
        <p:spPr>
          <a:xfrm>
            <a:off x="293279" y="1871510"/>
            <a:ext cx="20673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Наскрізна</a:t>
            </a:r>
            <a:r>
              <a:rPr lang="ru-RU" b="0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аналітика</a:t>
            </a:r>
            <a:r>
              <a:rPr lang="ru-RU" b="0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під</a:t>
            </a:r>
            <a:r>
              <a:rPr lang="ru-RU" b="0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0" i="0" u="none" strike="noStrike" cap="none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різними</a:t>
            </a:r>
            <a:r>
              <a:rPr lang="ru-RU" b="0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кутами</a:t>
            </a:r>
            <a:endParaRPr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288209" y="3461318"/>
            <a:ext cx="21978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Налаштування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прав доступу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працівників</a:t>
            </a:r>
            <a:endParaRPr sz="1100" b="0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59" name="Google Shape;159;p16"/>
          <p:cNvCxnSpPr/>
          <p:nvPr/>
        </p:nvCxnSpPr>
        <p:spPr>
          <a:xfrm>
            <a:off x="274214" y="3968770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274211" y="1657556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278279" y="3256320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2" name="Google Shape;162;p16"/>
          <p:cNvCxnSpPr/>
          <p:nvPr/>
        </p:nvCxnSpPr>
        <p:spPr>
          <a:xfrm>
            <a:off x="6543067" y="1673857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6536077" y="2489331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4" name="Google Shape;164;p16"/>
          <p:cNvCxnSpPr/>
          <p:nvPr/>
        </p:nvCxnSpPr>
        <p:spPr>
          <a:xfrm>
            <a:off x="6546378" y="3256320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5" name="Google Shape;165;p16"/>
          <p:cNvCxnSpPr/>
          <p:nvPr/>
        </p:nvCxnSpPr>
        <p:spPr>
          <a:xfrm>
            <a:off x="6564252" y="3968770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6" name="Google Shape;166;p16"/>
          <p:cNvSpPr txBox="1">
            <a:spLocks noGrp="1"/>
          </p:cNvSpPr>
          <p:nvPr>
            <p:ph type="title" idx="4294967295"/>
          </p:nvPr>
        </p:nvSpPr>
        <p:spPr>
          <a:xfrm>
            <a:off x="295125" y="333000"/>
            <a:ext cx="86196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2900" dirty="0" err="1"/>
              <a:t>Можливості</a:t>
            </a:r>
            <a:endParaRPr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0" y="-9185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4294967295"/>
          </p:nvPr>
        </p:nvSpPr>
        <p:spPr>
          <a:xfrm>
            <a:off x="303192" y="4038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dirty="0" err="1">
                <a:solidFill>
                  <a:schemeClr val="lt1"/>
                </a:solidFill>
              </a:rPr>
              <a:t>Переваги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4294967295"/>
          </p:nvPr>
        </p:nvSpPr>
        <p:spPr>
          <a:xfrm>
            <a:off x="6234200" y="1295079"/>
            <a:ext cx="24405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Об'єднання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всіх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бізнес-процесів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4294967295"/>
          </p:nvPr>
        </p:nvSpPr>
        <p:spPr>
          <a:xfrm>
            <a:off x="3336900" y="1295079"/>
            <a:ext cx="23821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Координація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виробництва</a:t>
            </a:r>
            <a:r>
              <a:rPr lang="ru-RU" sz="1400" b="1" dirty="0">
                <a:solidFill>
                  <a:schemeClr val="lt1"/>
                </a:solidFill>
              </a:rPr>
              <a:t> та </a:t>
            </a:r>
            <a:r>
              <a:rPr lang="ru-RU" sz="1400" b="1" dirty="0" err="1">
                <a:solidFill>
                  <a:schemeClr val="lt1"/>
                </a:solidFill>
              </a:rPr>
              <a:t>постачання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body" idx="4294967295"/>
          </p:nvPr>
        </p:nvSpPr>
        <p:spPr>
          <a:xfrm>
            <a:off x="3336900" y="4019700"/>
            <a:ext cx="26499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Якісне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покращення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планування</a:t>
            </a:r>
            <a:endParaRPr sz="1050" b="1" dirty="0">
              <a:solidFill>
                <a:schemeClr val="lt1"/>
              </a:solidFill>
            </a:endParaRPr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4294967295"/>
          </p:nvPr>
        </p:nvSpPr>
        <p:spPr>
          <a:xfrm>
            <a:off x="445200" y="2604729"/>
            <a:ext cx="26499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Оперативне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прийняття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рішень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щодо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управління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виробництвом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4294967295"/>
          </p:nvPr>
        </p:nvSpPr>
        <p:spPr>
          <a:xfrm>
            <a:off x="3336900" y="2604729"/>
            <a:ext cx="24702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Можливість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контролювати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всі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процеси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організації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445200" y="1295079"/>
            <a:ext cx="26499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nter"/>
              <a:buNone/>
            </a:pP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Єдиний</a:t>
            </a:r>
            <a:r>
              <a:rPr lang="ru-RU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простір</a:t>
            </a:r>
            <a:r>
              <a:rPr lang="ru-RU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для </a:t>
            </a: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роботи</a:t>
            </a:r>
            <a:r>
              <a:rPr lang="ru-RU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незалежно</a:t>
            </a:r>
            <a:r>
              <a:rPr lang="ru-RU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ru-RU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віддаленості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4294967295"/>
          </p:nvPr>
        </p:nvSpPr>
        <p:spPr>
          <a:xfrm>
            <a:off x="445200" y="4019700"/>
            <a:ext cx="26976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Прозорість</a:t>
            </a:r>
            <a:r>
              <a:rPr lang="ru-RU" sz="1400" b="1" dirty="0">
                <a:solidFill>
                  <a:schemeClr val="lt1"/>
                </a:solidFill>
              </a:rPr>
              <a:t> та контроль </a:t>
            </a:r>
            <a:r>
              <a:rPr lang="ru-RU" sz="1400" b="1" dirty="0" err="1">
                <a:solidFill>
                  <a:schemeClr val="lt1"/>
                </a:solidFill>
              </a:rPr>
              <a:t>усіх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процесів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4294967295"/>
          </p:nvPr>
        </p:nvSpPr>
        <p:spPr>
          <a:xfrm>
            <a:off x="6234200" y="2604729"/>
            <a:ext cx="25692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nter"/>
              <a:buNone/>
            </a:pPr>
            <a:r>
              <a:rPr lang="ru-RU" sz="1400" b="1" dirty="0" err="1">
                <a:solidFill>
                  <a:schemeClr val="lt1"/>
                </a:solidFill>
              </a:rPr>
              <a:t>Ведення</a:t>
            </a:r>
            <a:r>
              <a:rPr lang="ru-RU" sz="1400" b="1" dirty="0">
                <a:solidFill>
                  <a:schemeClr val="lt1"/>
                </a:solidFill>
              </a:rPr>
              <a:t> справ за </a:t>
            </a:r>
            <a:r>
              <a:rPr lang="ru-RU" sz="1400" b="1" dirty="0" err="1">
                <a:solidFill>
                  <a:schemeClr val="lt1"/>
                </a:solidFill>
              </a:rPr>
              <a:t>загальним</a:t>
            </a:r>
            <a:r>
              <a:rPr lang="ru-RU" sz="1400" b="1" dirty="0">
                <a:solidFill>
                  <a:schemeClr val="lt1"/>
                </a:solidFill>
              </a:rPr>
              <a:t> стандартом у </a:t>
            </a:r>
            <a:r>
              <a:rPr lang="ru-RU" sz="1400" b="1" dirty="0" err="1">
                <a:solidFill>
                  <a:schemeClr val="lt1"/>
                </a:solidFill>
              </a:rPr>
              <a:t>спільній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частці</a:t>
            </a:r>
            <a:r>
              <a:rPr lang="ru-RU" sz="1400" b="1" dirty="0">
                <a:solidFill>
                  <a:schemeClr val="lt1"/>
                </a:solidFill>
              </a:rPr>
              <a:t> </a:t>
            </a:r>
            <a:r>
              <a:rPr lang="ru-RU" sz="1400" b="1" dirty="0" err="1">
                <a:solidFill>
                  <a:schemeClr val="lt1"/>
                </a:solidFill>
              </a:rPr>
              <a:t>всіх</a:t>
            </a:r>
            <a:r>
              <a:rPr lang="ru-RU" sz="1400" b="1" dirty="0">
                <a:solidFill>
                  <a:schemeClr val="lt1"/>
                </a:solidFill>
              </a:rPr>
              <a:t> систем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303200" y="129507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3180090" y="129507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6099333" y="129507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3180090" y="260472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3180090" y="4019700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303200" y="260472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303200" y="4019700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6099333" y="2604729"/>
            <a:ext cx="45900" cy="63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/>
          <p:nvPr/>
        </p:nvSpPr>
        <p:spPr>
          <a:xfrm>
            <a:off x="0" y="-9185"/>
            <a:ext cx="9144000" cy="5143500"/>
          </a:xfrm>
          <a:prstGeom prst="rect">
            <a:avLst/>
          </a:prstGeom>
          <a:solidFill>
            <a:srgbClr val="000000">
              <a:alpha val="22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0" name="Google Shape;230;p19"/>
          <p:cNvSpPr txBox="1">
            <a:spLocks noGrp="1"/>
          </p:cNvSpPr>
          <p:nvPr>
            <p:ph type="body" idx="4294967295"/>
          </p:nvPr>
        </p:nvSpPr>
        <p:spPr>
          <a:xfrm>
            <a:off x="292808" y="227446"/>
            <a:ext cx="8444792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800" dirty="0" err="1">
                <a:solidFill>
                  <a:schemeClr val="lt1"/>
                </a:solidFill>
              </a:rPr>
              <a:t>Інтеграція</a:t>
            </a:r>
            <a:r>
              <a:rPr lang="ru-RU" sz="2800" dirty="0">
                <a:solidFill>
                  <a:schemeClr val="lt1"/>
                </a:solidFill>
              </a:rPr>
              <a:t> з </a:t>
            </a:r>
            <a:r>
              <a:rPr lang="ru-RU" sz="2800" dirty="0" err="1">
                <a:solidFill>
                  <a:schemeClr val="lt1"/>
                </a:solidFill>
              </a:rPr>
              <a:t>апаратним</a:t>
            </a:r>
            <a:r>
              <a:rPr lang="ru-RU" sz="2800" dirty="0">
                <a:solidFill>
                  <a:schemeClr val="lt1"/>
                </a:solidFill>
              </a:rPr>
              <a:t> </a:t>
            </a:r>
            <a:r>
              <a:rPr lang="ru-RU" sz="2800" dirty="0" err="1">
                <a:solidFill>
                  <a:schemeClr val="lt1"/>
                </a:solidFill>
              </a:rPr>
              <a:t>забезпеченням</a:t>
            </a:r>
            <a:endParaRPr sz="2800" dirty="0">
              <a:solidFill>
                <a:schemeClr val="lt1"/>
              </a:solidFill>
            </a:endParaRPr>
          </a:p>
        </p:txBody>
      </p:sp>
      <p:grpSp>
        <p:nvGrpSpPr>
          <p:cNvPr id="231" name="Google Shape;231;p19"/>
          <p:cNvGrpSpPr/>
          <p:nvPr/>
        </p:nvGrpSpPr>
        <p:grpSpPr>
          <a:xfrm>
            <a:off x="2561815" y="1042702"/>
            <a:ext cx="4020381" cy="2456310"/>
            <a:chOff x="2148845" y="1241136"/>
            <a:chExt cx="4355776" cy="2661224"/>
          </a:xfrm>
        </p:grpSpPr>
        <p:grpSp>
          <p:nvGrpSpPr>
            <p:cNvPr id="232" name="Google Shape;232;p19"/>
            <p:cNvGrpSpPr/>
            <p:nvPr/>
          </p:nvGrpSpPr>
          <p:grpSpPr>
            <a:xfrm>
              <a:off x="2148845" y="1241136"/>
              <a:ext cx="4355776" cy="2661224"/>
              <a:chOff x="1177450" y="241631"/>
              <a:chExt cx="6173152" cy="3616776"/>
            </a:xfrm>
          </p:grpSpPr>
          <p:sp>
            <p:nvSpPr>
              <p:cNvPr id="233" name="Google Shape;233;p19"/>
              <p:cNvSpPr/>
              <p:nvPr/>
            </p:nvSpPr>
            <p:spPr>
              <a:xfrm>
                <a:off x="1682275" y="241631"/>
                <a:ext cx="5161606" cy="3454973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214313" dist="133350" dir="7500000" algn="bl" rotWithShape="0">
                  <a:srgbClr val="000000">
                    <a:alpha val="47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1177450" y="3763229"/>
                <a:ext cx="6173152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214313" dist="133350" dir="7500000" algn="bl" rotWithShape="0">
                  <a:srgbClr val="000000">
                    <a:alpha val="47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1177450" y="3687086"/>
                <a:ext cx="6172200" cy="76142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14313" dist="133350" dir="7500000" algn="bl" rotWithShape="0">
                  <a:srgbClr val="000000">
                    <a:alpha val="47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3806350" y="3687086"/>
                <a:ext cx="903922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C18">
                  <a:alpha val="21570"/>
                </a:srgbClr>
              </a:solidFill>
              <a:ln>
                <a:noFill/>
              </a:ln>
              <a:effectLst>
                <a:outerShdw blurRad="214313" dist="133350" dir="7500000" algn="bl" rotWithShape="0">
                  <a:srgbClr val="000000">
                    <a:alpha val="47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19"/>
            <p:cNvSpPr/>
            <p:nvPr/>
          </p:nvSpPr>
          <p:spPr>
            <a:xfrm>
              <a:off x="2646750" y="1393025"/>
              <a:ext cx="3375300" cy="221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14313" dist="133350" dir="7500000" algn="bl" rotWithShape="0">
                <a:srgbClr val="000000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9"/>
          <p:cNvSpPr txBox="1"/>
          <p:nvPr/>
        </p:nvSpPr>
        <p:spPr>
          <a:xfrm>
            <a:off x="292800" y="3826663"/>
            <a:ext cx="7768268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None/>
            </a:pP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Отримуйте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інформацію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про стан складу у реальному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часі</a:t>
            </a:r>
            <a:endParaRPr lang="ru-RU" sz="1800" b="0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None/>
            </a:pP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Слідкуйте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за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всіма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операціями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елементами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обліку</a:t>
            </a:r>
            <a:endParaRPr sz="1800" b="0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186200" y="1435900"/>
            <a:ext cx="771600" cy="39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3188372" y="2111400"/>
            <a:ext cx="625200" cy="3189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"/>
          <p:cNvSpPr/>
          <p:nvPr/>
        </p:nvSpPr>
        <p:spPr>
          <a:xfrm>
            <a:off x="4259400" y="2111400"/>
            <a:ext cx="625200" cy="3189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5330466" y="2111400"/>
            <a:ext cx="625200" cy="3189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4157003" y="2685048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4630878" y="2685048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5241662" y="2685048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5715537" y="2685048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7" name="Google Shape;247;p19"/>
          <p:cNvCxnSpPr>
            <a:stCxn id="239" idx="1"/>
            <a:endCxn id="240" idx="0"/>
          </p:cNvCxnSpPr>
          <p:nvPr/>
        </p:nvCxnSpPr>
        <p:spPr>
          <a:xfrm flipH="1">
            <a:off x="3501000" y="1632700"/>
            <a:ext cx="685200" cy="4788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9"/>
          <p:cNvCxnSpPr>
            <a:stCxn id="239" idx="2"/>
            <a:endCxn id="241" idx="0"/>
          </p:cNvCxnSpPr>
          <p:nvPr/>
        </p:nvCxnSpPr>
        <p:spPr>
          <a:xfrm>
            <a:off x="4572000" y="1829500"/>
            <a:ext cx="0" cy="2820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9"/>
          <p:cNvCxnSpPr>
            <a:stCxn id="239" idx="3"/>
            <a:endCxn id="242" idx="0"/>
          </p:cNvCxnSpPr>
          <p:nvPr/>
        </p:nvCxnSpPr>
        <p:spPr>
          <a:xfrm>
            <a:off x="4957800" y="1632700"/>
            <a:ext cx="685200" cy="4788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9"/>
          <p:cNvCxnSpPr>
            <a:stCxn id="241" idx="2"/>
            <a:endCxn id="243" idx="0"/>
          </p:cNvCxnSpPr>
          <p:nvPr/>
        </p:nvCxnSpPr>
        <p:spPr>
          <a:xfrm flipH="1">
            <a:off x="4335000" y="2430300"/>
            <a:ext cx="237000" cy="254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9"/>
          <p:cNvCxnSpPr>
            <a:stCxn id="241" idx="2"/>
            <a:endCxn id="244" idx="0"/>
          </p:cNvCxnSpPr>
          <p:nvPr/>
        </p:nvCxnSpPr>
        <p:spPr>
          <a:xfrm>
            <a:off x="4572000" y="2430300"/>
            <a:ext cx="237000" cy="254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9"/>
          <p:cNvCxnSpPr>
            <a:stCxn id="242" idx="2"/>
            <a:endCxn id="245" idx="0"/>
          </p:cNvCxnSpPr>
          <p:nvPr/>
        </p:nvCxnSpPr>
        <p:spPr>
          <a:xfrm flipH="1">
            <a:off x="5419566" y="2430300"/>
            <a:ext cx="223500" cy="254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9"/>
          <p:cNvCxnSpPr>
            <a:stCxn id="242" idx="2"/>
            <a:endCxn id="246" idx="0"/>
          </p:cNvCxnSpPr>
          <p:nvPr/>
        </p:nvCxnSpPr>
        <p:spPr>
          <a:xfrm>
            <a:off x="5643066" y="2430300"/>
            <a:ext cx="250500" cy="254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9"/>
          <p:cNvSpPr/>
          <p:nvPr/>
        </p:nvSpPr>
        <p:spPr>
          <a:xfrm>
            <a:off x="3077106" y="2696955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550981" y="2696955"/>
            <a:ext cx="356100" cy="1818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  <a:effectLst>
            <a:outerShdw blurRad="214313" dist="47625" dir="2100000" algn="bl" rotWithShape="0">
              <a:schemeClr val="accent1">
                <a:alpha val="5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" name="Google Shape;256;p19"/>
          <p:cNvCxnSpPr>
            <a:stCxn id="240" idx="2"/>
            <a:endCxn id="254" idx="0"/>
          </p:cNvCxnSpPr>
          <p:nvPr/>
        </p:nvCxnSpPr>
        <p:spPr>
          <a:xfrm flipH="1">
            <a:off x="3255272" y="2430300"/>
            <a:ext cx="245700" cy="266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19"/>
          <p:cNvCxnSpPr>
            <a:stCxn id="240" idx="2"/>
            <a:endCxn id="255" idx="0"/>
          </p:cNvCxnSpPr>
          <p:nvPr/>
        </p:nvCxnSpPr>
        <p:spPr>
          <a:xfrm>
            <a:off x="3500972" y="2430300"/>
            <a:ext cx="228000" cy="266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>
                <a:alpha val="46000"/>
              </a:schemeClr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215;p18">
            <a:extLst>
              <a:ext uri="{FF2B5EF4-FFF2-40B4-BE49-F238E27FC236}">
                <a16:creationId xmlns:a16="http://schemas.microsoft.com/office/drawing/2014/main" id="{0BE33383-B5A3-6086-97A9-B4B15DD7D900}"/>
              </a:ext>
            </a:extLst>
          </p:cNvPr>
          <p:cNvSpPr/>
          <p:nvPr/>
        </p:nvSpPr>
        <p:spPr>
          <a:xfrm>
            <a:off x="7037733" y="3464146"/>
            <a:ext cx="1196323" cy="512400"/>
          </a:xfrm>
          <a:prstGeom prst="rect">
            <a:avLst/>
          </a:prstGeom>
          <a:gradFill>
            <a:gsLst>
              <a:gs pos="0">
                <a:schemeClr val="lt1">
                  <a:alpha val="59000"/>
                </a:schemeClr>
              </a:gs>
              <a:gs pos="50000">
                <a:schemeClr val="lt1">
                  <a:alpha val="46000"/>
                </a:schemeClr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4294967295"/>
          </p:nvPr>
        </p:nvSpPr>
        <p:spPr>
          <a:xfrm>
            <a:off x="303441" y="334792"/>
            <a:ext cx="8024743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1"/>
                </a:solidFill>
              </a:rPr>
              <a:t>Використання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штрихкодування</a:t>
            </a:r>
            <a:endParaRPr lang="ru-RU" sz="1800" dirty="0"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013518" y="1180750"/>
            <a:ext cx="3116965" cy="2782000"/>
            <a:chOff x="7050768" y="5526199"/>
            <a:chExt cx="719953" cy="647534"/>
          </a:xfrm>
        </p:grpSpPr>
        <p:sp>
          <p:nvSpPr>
            <p:cNvPr id="200" name="Google Shape;200;p1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highlight>
                  <a:srgbClr val="9E9E9E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171450" dist="76200" dir="5400000" algn="bl" rotWithShape="0">
                <a:srgbClr val="A4C2F4">
                  <a:alpha val="54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958783" y="1209209"/>
            <a:ext cx="2125799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Організація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адресного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зберігання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935481" y="2201870"/>
            <a:ext cx="1975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Розміщення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по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місцям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зберігання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958784" y="3329391"/>
            <a:ext cx="1975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Переміщення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зонами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зберігання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6336516" y="3441503"/>
            <a:ext cx="1975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Відбір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із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місць</a:t>
            </a: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зберігання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6797284" y="2229470"/>
            <a:ext cx="1530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Комплектація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6629400" y="1321163"/>
            <a:ext cx="1621516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Відвантаження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218" name="Google Shape;218;p18"/>
          <p:cNvCxnSpPr/>
          <p:nvPr/>
        </p:nvCxnSpPr>
        <p:spPr>
          <a:xfrm>
            <a:off x="1028711" y="1880628"/>
            <a:ext cx="2125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1039427" y="3008150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0" name="Google Shape;220;p18"/>
          <p:cNvCxnSpPr/>
          <p:nvPr/>
        </p:nvCxnSpPr>
        <p:spPr>
          <a:xfrm>
            <a:off x="1028711" y="4086261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1" name="Google Shape;221;p18"/>
          <p:cNvCxnSpPr/>
          <p:nvPr/>
        </p:nvCxnSpPr>
        <p:spPr>
          <a:xfrm>
            <a:off x="6134111" y="1892535"/>
            <a:ext cx="2125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2" name="Google Shape;222;p18"/>
          <p:cNvCxnSpPr/>
          <p:nvPr/>
        </p:nvCxnSpPr>
        <p:spPr>
          <a:xfrm>
            <a:off x="6146017" y="2998625"/>
            <a:ext cx="2125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3" name="Google Shape;223;p18"/>
          <p:cNvCxnSpPr/>
          <p:nvPr/>
        </p:nvCxnSpPr>
        <p:spPr>
          <a:xfrm>
            <a:off x="6155542" y="4086261"/>
            <a:ext cx="2125800" cy="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Стрелка: штриховая вправо 9">
            <a:extLst>
              <a:ext uri="{FF2B5EF4-FFF2-40B4-BE49-F238E27FC236}">
                <a16:creationId xmlns:a16="http://schemas.microsoft.com/office/drawing/2014/main" id="{C7FFBBF3-0BE1-5C3F-8C21-F0EC2C6DDF4B}"/>
              </a:ext>
            </a:extLst>
          </p:cNvPr>
          <p:cNvSpPr/>
          <p:nvPr/>
        </p:nvSpPr>
        <p:spPr>
          <a:xfrm rot="6702404">
            <a:off x="2559211" y="2177382"/>
            <a:ext cx="480728" cy="266247"/>
          </a:xfrm>
          <a:prstGeom prst="strip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Стрелка: штриховая вправо 39">
            <a:extLst>
              <a:ext uri="{FF2B5EF4-FFF2-40B4-BE49-F238E27FC236}">
                <a16:creationId xmlns:a16="http://schemas.microsoft.com/office/drawing/2014/main" id="{F5F53B95-0989-61F5-A367-4F113786D441}"/>
              </a:ext>
            </a:extLst>
          </p:cNvPr>
          <p:cNvSpPr/>
          <p:nvPr/>
        </p:nvSpPr>
        <p:spPr>
          <a:xfrm rot="2366063">
            <a:off x="2925027" y="3393816"/>
            <a:ext cx="480728" cy="266247"/>
          </a:xfrm>
          <a:prstGeom prst="strip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Стрелка: штриховая вправо 40">
            <a:extLst>
              <a:ext uri="{FF2B5EF4-FFF2-40B4-BE49-F238E27FC236}">
                <a16:creationId xmlns:a16="http://schemas.microsoft.com/office/drawing/2014/main" id="{04252719-6437-9D75-631A-144F0E884076}"/>
              </a:ext>
            </a:extLst>
          </p:cNvPr>
          <p:cNvSpPr/>
          <p:nvPr/>
        </p:nvSpPr>
        <p:spPr>
          <a:xfrm>
            <a:off x="4352810" y="4033918"/>
            <a:ext cx="480728" cy="266247"/>
          </a:xfrm>
          <a:prstGeom prst="strip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Стрелка: штриховая вправо 41">
            <a:extLst>
              <a:ext uri="{FF2B5EF4-FFF2-40B4-BE49-F238E27FC236}">
                <a16:creationId xmlns:a16="http://schemas.microsoft.com/office/drawing/2014/main" id="{CB92F652-A75C-C4CD-498F-A1794678C709}"/>
              </a:ext>
            </a:extLst>
          </p:cNvPr>
          <p:cNvSpPr/>
          <p:nvPr/>
        </p:nvSpPr>
        <p:spPr>
          <a:xfrm rot="18396159">
            <a:off x="5745939" y="3323583"/>
            <a:ext cx="480728" cy="266247"/>
          </a:xfrm>
          <a:prstGeom prst="strip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Стрелка: штриховая вправо 42">
            <a:extLst>
              <a:ext uri="{FF2B5EF4-FFF2-40B4-BE49-F238E27FC236}">
                <a16:creationId xmlns:a16="http://schemas.microsoft.com/office/drawing/2014/main" id="{84FED230-A28E-3DD3-F1A2-B4BD92B9DF39}"/>
              </a:ext>
            </a:extLst>
          </p:cNvPr>
          <p:cNvSpPr/>
          <p:nvPr/>
        </p:nvSpPr>
        <p:spPr>
          <a:xfrm rot="15196841">
            <a:off x="6110732" y="2231390"/>
            <a:ext cx="480728" cy="266247"/>
          </a:xfrm>
          <a:prstGeom prst="strip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-3456" y="23375"/>
            <a:ext cx="9144000" cy="5143500"/>
          </a:xfrm>
          <a:prstGeom prst="rect">
            <a:avLst/>
          </a:prstGeom>
          <a:solidFill>
            <a:srgbClr val="FFFFFF">
              <a:alpha val="76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547225" y="1035350"/>
            <a:ext cx="975000" cy="975000"/>
          </a:xfrm>
          <a:prstGeom prst="ellipse">
            <a:avLst/>
          </a:prstGeom>
          <a:solidFill>
            <a:srgbClr val="C9DAF8">
              <a:alpha val="5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806725" y="254200"/>
            <a:ext cx="610800" cy="610800"/>
          </a:xfrm>
          <a:prstGeom prst="ellipse">
            <a:avLst/>
          </a:prstGeom>
          <a:solidFill>
            <a:srgbClr val="C9DAF8">
              <a:alpha val="5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2027575" y="1095500"/>
            <a:ext cx="610800" cy="610800"/>
          </a:xfrm>
          <a:prstGeom prst="ellipse">
            <a:avLst/>
          </a:prstGeom>
          <a:solidFill>
            <a:srgbClr val="C9DAF8">
              <a:alpha val="5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1460025" y="144550"/>
            <a:ext cx="990000" cy="990000"/>
          </a:xfrm>
          <a:prstGeom prst="ellipse">
            <a:avLst/>
          </a:prstGeom>
          <a:solidFill>
            <a:srgbClr val="A4C2F4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"/>
          <p:cNvSpPr/>
          <p:nvPr/>
        </p:nvSpPr>
        <p:spPr>
          <a:xfrm>
            <a:off x="6769225" y="607100"/>
            <a:ext cx="1225500" cy="12273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"/>
          <p:cNvSpPr/>
          <p:nvPr/>
        </p:nvSpPr>
        <p:spPr>
          <a:xfrm rot="-4512901">
            <a:off x="3214939" y="1196166"/>
            <a:ext cx="2661522" cy="266152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099331" scaled="0"/>
          </a:gra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5865175" y="2366150"/>
            <a:ext cx="1491600" cy="14733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"/>
          <p:cNvSpPr/>
          <p:nvPr/>
        </p:nvSpPr>
        <p:spPr>
          <a:xfrm>
            <a:off x="5563825" y="1106900"/>
            <a:ext cx="1613100" cy="16131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305500" y="2365925"/>
            <a:ext cx="610800" cy="610800"/>
          </a:xfrm>
          <a:prstGeom prst="ellipse">
            <a:avLst/>
          </a:prstGeom>
          <a:solidFill>
            <a:srgbClr val="6D9EEB">
              <a:alpha val="4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902500" y="1757525"/>
            <a:ext cx="393600" cy="393600"/>
          </a:xfrm>
          <a:prstGeom prst="ellipse">
            <a:avLst/>
          </a:prstGeom>
          <a:solidFill>
            <a:srgbClr val="6D9EEB">
              <a:alpha val="48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3147300" y="1928700"/>
            <a:ext cx="2849400" cy="1286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ТРИПЛАН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r>
              <a:rPr lang="ru-RU" sz="19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9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інформаційними</a:t>
            </a:r>
            <a:r>
              <a:rPr lang="ru-RU" sz="19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потоками</a:t>
            </a:r>
            <a:endParaRPr sz="17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1884700" y="2427838"/>
            <a:ext cx="1819200" cy="18192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1796038" y="2894188"/>
            <a:ext cx="19965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Виробництво</a:t>
            </a:r>
            <a:endParaRPr sz="1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5640313" y="2708750"/>
            <a:ext cx="19965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Бухгалтерія</a:t>
            </a:r>
            <a:endParaRPr sz="1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5598337" y="1585700"/>
            <a:ext cx="14451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Фінанси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6686012" y="805250"/>
            <a:ext cx="14451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Бюджет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4077000" y="3414550"/>
            <a:ext cx="990000" cy="9900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2919400" y="3542500"/>
            <a:ext cx="1323600" cy="13257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3389985" y="231700"/>
            <a:ext cx="990000" cy="9900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2937849" y="3886025"/>
            <a:ext cx="12867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Контроль </a:t>
            </a:r>
            <a:r>
              <a:rPr lang="ru-RU" sz="1600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якості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4271348" y="3542500"/>
            <a:ext cx="5487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ISO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1035325" y="3446525"/>
            <a:ext cx="1613100" cy="16131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1049166" y="3863950"/>
            <a:ext cx="17100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Планування</a:t>
            </a:r>
            <a:r>
              <a:rPr lang="ru-RU" sz="15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500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виробництва</a:t>
            </a:r>
            <a:endParaRPr sz="15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5399150" y="83650"/>
            <a:ext cx="1286700" cy="12861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1000525" y="1169750"/>
            <a:ext cx="1225500" cy="12273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4244150" y="407750"/>
            <a:ext cx="1225500" cy="12273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4127962" y="654350"/>
            <a:ext cx="14451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Логістика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5319950" y="421300"/>
            <a:ext cx="1445100" cy="6108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Транспорт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3431838" y="464800"/>
            <a:ext cx="906300" cy="5238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Склад</a:t>
            </a:r>
            <a:endParaRPr sz="16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1160125" y="1478000"/>
            <a:ext cx="906300" cy="6108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CRM</a:t>
            </a:r>
            <a:endParaRPr sz="1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379225" y="2265200"/>
            <a:ext cx="1613100" cy="16131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2098988" y="716300"/>
            <a:ext cx="1568400" cy="1613100"/>
          </a:xfrm>
          <a:prstGeom prst="ellipse">
            <a:avLst/>
          </a:prstGeom>
          <a:solidFill>
            <a:srgbClr val="6D9EEB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2175038" y="1326050"/>
            <a:ext cx="1416300" cy="3936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Маркетинг</a:t>
            </a:r>
            <a:endParaRPr sz="1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401575" y="2763450"/>
            <a:ext cx="15684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Ремонт та ТО </a:t>
            </a:r>
            <a:r>
              <a:rPr lang="ru-RU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обладнання</a:t>
            </a:r>
            <a:endParaRPr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4951750" y="3370325"/>
            <a:ext cx="1613100" cy="1546200"/>
          </a:xfrm>
          <a:prstGeom prst="ellipse">
            <a:avLst/>
          </a:prstGeom>
          <a:solidFill>
            <a:srgbClr val="3C78D8"/>
          </a:solidFill>
          <a:ln>
            <a:noFill/>
          </a:ln>
          <a:effectLst>
            <a:outerShdw blurRad="242888" dist="85725" dir="7500000" algn="bl" rotWithShape="0">
              <a:srgbClr val="1C4587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4770028" y="3755050"/>
            <a:ext cx="1996500" cy="734100"/>
          </a:xfrm>
          <a:prstGeom prst="rect">
            <a:avLst/>
          </a:prstGeom>
          <a:solidFill>
            <a:srgbClr val="E2F3FA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Персонал</a:t>
            </a:r>
            <a:endParaRPr sz="16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2F3FA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336</Words>
  <Application>Microsoft Office PowerPoint</Application>
  <PresentationFormat>Экран (16:9)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Inter</vt:lpstr>
      <vt:lpstr>Arial</vt:lpstr>
      <vt:lpstr>Joan template</vt:lpstr>
      <vt:lpstr>ТРИПЛАН  СИСТЕМА УПРАВЛІННЯ ПІДПРИЄМСТВОМ</vt:lpstr>
      <vt:lpstr>Для ефективного управління підприємством необхідна система, яка сприятиме зростанню бізнесу</vt:lpstr>
      <vt:lpstr>Завдання системи ТРИПЛАН</vt:lpstr>
      <vt:lpstr>Презентация PowerPoint</vt:lpstr>
      <vt:lpstr>ТРИПЛАН</vt:lpstr>
      <vt:lpstr>Переваги</vt:lpstr>
      <vt:lpstr>Презентация PowerPoint</vt:lpstr>
      <vt:lpstr>Презентация PowerPoint</vt:lpstr>
      <vt:lpstr>Презентация PowerPoint</vt:lpstr>
      <vt:lpstr>Ціль системи ТРИПЛАН</vt:lpstr>
      <vt:lpstr>Нам доверили автоматизацию бизнеса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ТРИПЛАН  СИСТЕМА УПРАВЛЕНИЯ ПРЕДПРИЯТИЕМ</dc:title>
  <dc:creator>Чернова Виктория Вадимовна</dc:creator>
  <cp:lastModifiedBy>Чернова Виктория Вадимовна</cp:lastModifiedBy>
  <cp:revision>7</cp:revision>
  <dcterms:modified xsi:type="dcterms:W3CDTF">2022-07-01T11:05:48Z</dcterms:modified>
</cp:coreProperties>
</file>